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
      <p:font typeface="Zen Maru Gothic" charset="1" panose="00000000000000000000"/>
      <p:regular r:id="rId14"/>
    </p:embeddedFont>
    <p:embeddedFont>
      <p:font typeface="Zen Maru Gothic Bold" charset="1" panose="00000000000000000000"/>
      <p:regular r:id="rId15"/>
    </p:embeddedFont>
    <p:embeddedFont>
      <p:font typeface="Zen Maru Gothic Light" charset="1" panose="00000000000000000000"/>
      <p:regular r:id="rId16"/>
    </p:embeddedFont>
    <p:embeddedFont>
      <p:font typeface="Zen Maru Gothic Medium" charset="1" panose="00000000000000000000"/>
      <p:regular r:id="rId17"/>
    </p:embeddedFont>
    <p:embeddedFont>
      <p:font typeface="Zen Maru Gothic Heavy" charset="1" panose="00000000000000000000"/>
      <p:regular r:id="rId18"/>
    </p:embeddedFont>
    <p:embeddedFont>
      <p:font typeface="TT Rounds Condensed" charset="1" panose="02000506030000020003"/>
      <p:regular r:id="rId19"/>
    </p:embeddedFont>
    <p:embeddedFont>
      <p:font typeface="TT Rounds Condensed Bold" charset="1" panose="02000806030000020003"/>
      <p:regular r:id="rId20"/>
    </p:embeddedFont>
    <p:embeddedFont>
      <p:font typeface="TT Rounds Condensed Italics" charset="1" panose="02000506030000090003"/>
      <p:regular r:id="rId21"/>
    </p:embeddedFont>
    <p:embeddedFont>
      <p:font typeface="TT Rounds Condensed Bold Italics" charset="1" panose="02000806030000090003"/>
      <p:regular r:id="rId22"/>
    </p:embeddedFont>
    <p:embeddedFont>
      <p:font typeface="TT Rounds Condensed Thin" charset="1" panose="02000503020000020003"/>
      <p:regular r:id="rId23"/>
    </p:embeddedFont>
    <p:embeddedFont>
      <p:font typeface="TT Rounds Condensed Thin Italics" charset="1" panose="02000503020000090003"/>
      <p:regular r:id="rId24"/>
    </p:embeddedFont>
    <p:embeddedFont>
      <p:font typeface="TT Rounds Condensed Heavy" charset="1" panose="02000506030000020003"/>
      <p:regular r:id="rId25"/>
    </p:embeddedFont>
    <p:embeddedFont>
      <p:font typeface="TT Rounds Condensed Heavy Italics" charset="1" panose="020005060000000900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grpSp>
        <p:nvGrpSpPr>
          <p:cNvPr name="Group 9" id="9"/>
          <p:cNvGrpSpPr/>
          <p:nvPr/>
        </p:nvGrpSpPr>
        <p:grpSpPr>
          <a:xfrm rot="0">
            <a:off x="669801" y="4628646"/>
            <a:ext cx="16948398" cy="5007224"/>
            <a:chOff x="0" y="0"/>
            <a:chExt cx="22597864" cy="6676298"/>
          </a:xfrm>
        </p:grpSpPr>
        <p:sp>
          <p:nvSpPr>
            <p:cNvPr name="Freeform 10" id="10"/>
            <p:cNvSpPr/>
            <p:nvPr/>
          </p:nvSpPr>
          <p:spPr>
            <a:xfrm flipH="false" flipV="false" rot="0">
              <a:off x="0" y="0"/>
              <a:ext cx="22597872" cy="6676263"/>
            </a:xfrm>
            <a:custGeom>
              <a:avLst/>
              <a:gdLst/>
              <a:ahLst/>
              <a:cxnLst/>
              <a:rect r="r" b="b" t="t" l="l"/>
              <a:pathLst>
                <a:path h="6676263" w="22597872">
                  <a:moveTo>
                    <a:pt x="0" y="0"/>
                  </a:moveTo>
                  <a:lnTo>
                    <a:pt x="22597872" y="0"/>
                  </a:lnTo>
                  <a:lnTo>
                    <a:pt x="22597872" y="6676263"/>
                  </a:lnTo>
                  <a:lnTo>
                    <a:pt x="0" y="6676263"/>
                  </a:lnTo>
                  <a:close/>
                </a:path>
              </a:pathLst>
            </a:custGeom>
            <a:solidFill>
              <a:srgbClr val="465359"/>
            </a:solidFill>
          </p:spPr>
        </p:sp>
      </p:grpSp>
      <p:sp>
        <p:nvSpPr>
          <p:cNvPr name="TextBox 11" id="11"/>
          <p:cNvSpPr txBox="true"/>
          <p:nvPr/>
        </p:nvSpPr>
        <p:spPr>
          <a:xfrm rot="0">
            <a:off x="2130102" y="3229474"/>
            <a:ext cx="13533120" cy="923925"/>
          </a:xfrm>
          <a:prstGeom prst="rect">
            <a:avLst/>
          </a:prstGeom>
        </p:spPr>
        <p:txBody>
          <a:bodyPr anchor="t" rtlCol="false" tIns="0" lIns="0" bIns="0" rIns="0">
            <a:spAutoFit/>
          </a:bodyPr>
          <a:lstStyle/>
          <a:p>
            <a:pPr algn="ctr">
              <a:lnSpc>
                <a:spcPts val="6480"/>
              </a:lnSpc>
            </a:pPr>
            <a:r>
              <a:rPr lang="en-US" sz="5400">
                <a:solidFill>
                  <a:srgbClr val="1CADE4"/>
                </a:solidFill>
                <a:latin typeface="Arial Bold"/>
              </a:rPr>
              <a:t>KEY LOGGER AND SECURITY</a:t>
            </a:r>
          </a:p>
        </p:txBody>
      </p:sp>
      <p:sp>
        <p:nvSpPr>
          <p:cNvPr name="TextBox 12" id="12"/>
          <p:cNvSpPr txBox="true"/>
          <p:nvPr/>
        </p:nvSpPr>
        <p:spPr>
          <a:xfrm rot="0">
            <a:off x="-403233" y="1501952"/>
            <a:ext cx="18907092" cy="880972"/>
          </a:xfrm>
          <a:prstGeom prst="rect">
            <a:avLst/>
          </a:prstGeom>
        </p:spPr>
        <p:txBody>
          <a:bodyPr anchor="t" rtlCol="false" tIns="0" lIns="0" bIns="0" rIns="0">
            <a:spAutoFit/>
          </a:bodyPr>
          <a:lstStyle/>
          <a:p>
            <a:pPr algn="ctr">
              <a:lnSpc>
                <a:spcPts val="5759"/>
              </a:lnSpc>
            </a:pPr>
            <a:r>
              <a:rPr lang="en-US" sz="4800">
                <a:solidFill>
                  <a:srgbClr val="1482AC"/>
                </a:solidFill>
                <a:latin typeface="Arial Bold"/>
              </a:rPr>
              <a:t>CAPSTONE PROJECT</a:t>
            </a:r>
          </a:p>
        </p:txBody>
      </p:sp>
      <p:sp>
        <p:nvSpPr>
          <p:cNvPr name="TextBox 13" id="13"/>
          <p:cNvSpPr txBox="true"/>
          <p:nvPr/>
        </p:nvSpPr>
        <p:spPr>
          <a:xfrm rot="0">
            <a:off x="4767734" y="6858592"/>
            <a:ext cx="11787394" cy="1895475"/>
          </a:xfrm>
          <a:prstGeom prst="rect">
            <a:avLst/>
          </a:prstGeom>
        </p:spPr>
        <p:txBody>
          <a:bodyPr anchor="t" rtlCol="false" tIns="0" lIns="0" bIns="0" rIns="0">
            <a:spAutoFit/>
          </a:bodyPr>
          <a:lstStyle/>
          <a:p>
            <a:pPr algn="l">
              <a:lnSpc>
                <a:spcPts val="3600"/>
              </a:lnSpc>
            </a:pPr>
            <a:r>
              <a:rPr lang="en-US" sz="3000">
                <a:solidFill>
                  <a:srgbClr val="1482AC"/>
                </a:solidFill>
                <a:latin typeface="Arial Bold"/>
              </a:rPr>
              <a:t>Presented By:</a:t>
            </a:r>
          </a:p>
          <a:p>
            <a:pPr algn="l" marL="542925" indent="-271462" lvl="1">
              <a:lnSpc>
                <a:spcPts val="3600"/>
              </a:lnSpc>
              <a:buAutoNum type="arabicPeriod" startAt="1"/>
            </a:pPr>
            <a:r>
              <a:rPr lang="en-US" sz="3000">
                <a:solidFill>
                  <a:srgbClr val="1482AC"/>
                </a:solidFill>
                <a:latin typeface="Arial Bold"/>
              </a:rPr>
              <a:t>Student Name: S.Kanmani</a:t>
            </a:r>
          </a:p>
          <a:p>
            <a:pPr algn="l" marL="542925" indent="-271462" lvl="1">
              <a:lnSpc>
                <a:spcPts val="3600"/>
              </a:lnSpc>
              <a:buAutoNum type="arabicPeriod" startAt="1"/>
            </a:pPr>
            <a:r>
              <a:rPr lang="en-US" sz="3000">
                <a:solidFill>
                  <a:srgbClr val="1482AC"/>
                </a:solidFill>
                <a:latin typeface="Arial Bold"/>
              </a:rPr>
              <a:t>College Name: Kings Engineering College</a:t>
            </a:r>
          </a:p>
          <a:p>
            <a:pPr algn="l" marL="542925" indent="-271462" lvl="1">
              <a:lnSpc>
                <a:spcPts val="3600"/>
              </a:lnSpc>
              <a:buAutoNum type="arabicPeriod" startAt="1"/>
            </a:pPr>
            <a:r>
              <a:rPr lang="en-US" sz="3000">
                <a:solidFill>
                  <a:srgbClr val="1482AC"/>
                </a:solidFill>
                <a:latin typeface="Arial Bold"/>
              </a:rPr>
              <a:t>Department: Artificial Intelligence &amp; Data Science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Conclusion</a:t>
            </a:r>
          </a:p>
        </p:txBody>
      </p:sp>
      <p:sp>
        <p:nvSpPr>
          <p:cNvPr name="TextBox 10" id="10"/>
          <p:cNvSpPr txBox="true"/>
          <p:nvPr/>
        </p:nvSpPr>
        <p:spPr>
          <a:xfrm rot="0">
            <a:off x="963228" y="1960659"/>
            <a:ext cx="16361543" cy="6956646"/>
          </a:xfrm>
          <a:prstGeom prst="rect">
            <a:avLst/>
          </a:prstGeom>
        </p:spPr>
        <p:txBody>
          <a:bodyPr anchor="t" rtlCol="false" tIns="0" lIns="0" bIns="0" rIns="0">
            <a:spAutoFit/>
          </a:bodyPr>
          <a:lstStyle/>
          <a:p>
            <a:pPr algn="just" marL="542925" indent="-271462" lvl="1">
              <a:lnSpc>
                <a:spcPts val="3960"/>
              </a:lnSpc>
              <a:buFont typeface="Arial"/>
              <a:buChar char="•"/>
            </a:pPr>
            <a:r>
              <a:rPr lang="en-US" sz="3000" spc="-24">
                <a:solidFill>
                  <a:srgbClr val="0F0F0F"/>
                </a:solidFill>
                <a:latin typeface="Zen Maru Gothic"/>
              </a:rPr>
              <a:t>Our project aimed to address the challenge of predicting the required bike count at each hour to ensure a stable supply of rental bikes. Leveraging data analytics and machine learning techniques, we developed a predictive model capable of forecasting demand patterns accurately. Through meticulous data collection, preprocessing, and algorithm implementation, we successfully created a system that provides real-time predictions for bike counts, taking into account various factors such as time, date, location, weather conditions, events, and holidays.</a:t>
            </a:r>
          </a:p>
          <a:p>
            <a:pPr algn="just" marL="542925" indent="-271462" lvl="1">
              <a:lnSpc>
                <a:spcPts val="3960"/>
              </a:lnSpc>
              <a:buFont typeface="Arial"/>
              <a:buChar char="•"/>
            </a:pPr>
            <a:r>
              <a:rPr lang="en-US" sz="3000" spc="-24">
                <a:solidFill>
                  <a:srgbClr val="404040"/>
                </a:solidFill>
                <a:latin typeface="Zen Maru Gothic"/>
              </a:rPr>
              <a:t>Through our project, we addressed this challenge by developing a predictive model capable of forecasting bike demand patterns accurately. By leveraging data analytics and machine learning techniques, we aimed to provide rental service providers with actionable insights to enhance operational efficiency, improve user experience, and promote the adoption of bike sharing as a sustainable transportation option in urban environments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2036859"/>
            <a:ext cx="16361543" cy="6880446"/>
          </a:xfrm>
          <a:prstGeom prst="rect">
            <a:avLst/>
          </a:prstGeom>
        </p:spPr>
        <p:txBody>
          <a:bodyPr anchor="t" rtlCol="false" tIns="0" lIns="0" bIns="0" rIns="0">
            <a:spAutoFit/>
          </a:bodyPr>
          <a:lstStyle/>
          <a:p>
            <a:pPr algn="l">
              <a:lnSpc>
                <a:spcPts val="2490"/>
              </a:lnSpc>
            </a:pPr>
          </a:p>
          <a:p>
            <a:pPr algn="l" marL="426875" indent="-213437" lvl="1">
              <a:lnSpc>
                <a:spcPts val="2490"/>
              </a:lnSpc>
              <a:buFont typeface="Arial"/>
              <a:buChar char="•"/>
            </a:pPr>
            <a:r>
              <a:rPr lang="en-US" sz="2358" spc="-19">
                <a:solidFill>
                  <a:srgbClr val="404040"/>
                </a:solidFill>
                <a:latin typeface="Zen Maru Gothic"/>
              </a:rPr>
              <a:t>Integration of Real-Time Data Streams: Incorporate real-time data streams from various sources such as GPS data, traffic patterns, and social media trends to improve the accuracy of demand prediction models. This would enable dynamic adjustments to bike distribution in response to changing environmental and user factors.</a:t>
            </a:r>
          </a:p>
          <a:p>
            <a:pPr algn="l" marL="426875" indent="-213437" lvl="1">
              <a:lnSpc>
                <a:spcPts val="2490"/>
              </a:lnSpc>
            </a:pPr>
          </a:p>
          <a:p>
            <a:pPr algn="l" marL="426875" indent="-213437" lvl="1">
              <a:lnSpc>
                <a:spcPts val="2490"/>
              </a:lnSpc>
              <a:buFont typeface="Arial"/>
              <a:buChar char="•"/>
            </a:pPr>
            <a:r>
              <a:rPr lang="en-US" sz="2358" spc="-19">
                <a:solidFill>
                  <a:srgbClr val="404040"/>
                </a:solidFill>
                <a:latin typeface="Zen Maru Gothic"/>
              </a:rPr>
              <a:t>Enhanced Predictive Models: Explore advanced machine learning algorithms and techniques such as deep learning, ensemble methods, and hybrid models to further enhance the predictive accuracy of bike demand forecasting. Continuously refine and optimize the models based on feedback and performance evaluation.</a:t>
            </a:r>
          </a:p>
          <a:p>
            <a:pPr algn="l" marL="426875" indent="-213437" lvl="1">
              <a:lnSpc>
                <a:spcPts val="2490"/>
              </a:lnSpc>
            </a:pPr>
          </a:p>
          <a:p>
            <a:pPr algn="l" marL="426875" indent="-213437" lvl="1">
              <a:lnSpc>
                <a:spcPts val="2490"/>
              </a:lnSpc>
              <a:buFont typeface="Arial"/>
              <a:buChar char="•"/>
            </a:pPr>
            <a:r>
              <a:rPr lang="en-US" sz="2358" spc="-19">
                <a:solidFill>
                  <a:srgbClr val="404040"/>
                </a:solidFill>
                <a:latin typeface="Zen Maru Gothic"/>
              </a:rPr>
              <a:t>User Behavior Analysis: Conduct in-depth analysis of user behavior patterns, preferences, and usage trends to better understand the factors influencing bike demand. Develop personalized recommendation systems and incentive programs to encourage user engagement and loyalty.</a:t>
            </a:r>
          </a:p>
          <a:p>
            <a:pPr algn="l" marL="426875" indent="-213437" lvl="1">
              <a:lnSpc>
                <a:spcPts val="2490"/>
              </a:lnSpc>
            </a:pPr>
          </a:p>
          <a:p>
            <a:pPr algn="l" marL="426875" indent="-213437" lvl="1">
              <a:lnSpc>
                <a:spcPts val="2490"/>
              </a:lnSpc>
              <a:buFont typeface="Arial"/>
              <a:buChar char="•"/>
            </a:pPr>
            <a:r>
              <a:rPr lang="en-US" sz="2358" spc="-19">
                <a:solidFill>
                  <a:srgbClr val="404040"/>
                </a:solidFill>
                <a:latin typeface="Zen Maru Gothic"/>
              </a:rPr>
              <a:t>Optimization of Bike Distribution: Implement optimization algorithms and algorithms for dynamic resource allocation to optimize bike distribution and rebalancing strategies. Utilize predictive analytics to identify high-demand areas and proactively deploy resources to meet user demand efficiently.</a:t>
            </a:r>
          </a:p>
        </p:txBody>
      </p:sp>
      <p:sp>
        <p:nvSpPr>
          <p:cNvPr name="TextBox 10" id="10"/>
          <p:cNvSpPr txBox="true"/>
          <p:nvPr/>
        </p:nvSpPr>
        <p:spPr>
          <a:xfrm rot="0">
            <a:off x="894945" y="1322233"/>
            <a:ext cx="16361544" cy="694479"/>
          </a:xfrm>
          <a:prstGeom prst="rect">
            <a:avLst/>
          </a:prstGeom>
        </p:spPr>
        <p:txBody>
          <a:bodyPr anchor="t" rtlCol="false" tIns="0" lIns="0" bIns="0" rIns="0">
            <a:spAutoFit/>
          </a:bodyPr>
          <a:lstStyle/>
          <a:p>
            <a:pPr algn="l">
              <a:lnSpc>
                <a:spcPts val="4752"/>
              </a:lnSpc>
            </a:pPr>
            <a:r>
              <a:rPr lang="en-US" sz="4950">
                <a:solidFill>
                  <a:srgbClr val="1CADE4"/>
                </a:solidFill>
                <a:latin typeface="Arial Bold"/>
              </a:rPr>
              <a:t>Future scope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2286001" y="4109322"/>
            <a:ext cx="13765236" cy="1982629"/>
          </a:xfrm>
          <a:prstGeom prst="rect">
            <a:avLst/>
          </a:prstGeom>
        </p:spPr>
        <p:txBody>
          <a:bodyPr anchor="t" rtlCol="false" tIns="0" lIns="0" bIns="0" rIns="0">
            <a:spAutoFit/>
          </a:bodyPr>
          <a:lstStyle/>
          <a:p>
            <a:pPr algn="ctr">
              <a:lnSpc>
                <a:spcPts val="5040"/>
              </a:lnSpc>
            </a:pPr>
            <a:r>
              <a:rPr lang="en-US" sz="4200">
                <a:solidFill>
                  <a:srgbClr val="002060"/>
                </a:solidFill>
                <a:latin typeface="Arial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1365800" y="797697"/>
            <a:ext cx="15590520" cy="1982629"/>
          </a:xfrm>
          <a:prstGeom prst="rect">
            <a:avLst/>
          </a:prstGeom>
        </p:spPr>
        <p:txBody>
          <a:bodyPr anchor="t" rtlCol="false" tIns="0" lIns="0" bIns="0" rIns="0">
            <a:spAutoFit/>
          </a:bodyPr>
          <a:lstStyle/>
          <a:p>
            <a:pPr algn="l">
              <a:lnSpc>
                <a:spcPts val="5040"/>
              </a:lnSpc>
            </a:pPr>
            <a:r>
              <a:rPr lang="en-US" sz="4200">
                <a:solidFill>
                  <a:srgbClr val="002060"/>
                </a:solidFill>
                <a:latin typeface="Arial Bold"/>
              </a:rPr>
              <a:t>OUTLINE</a:t>
            </a:r>
          </a:p>
        </p:txBody>
      </p:sp>
      <p:sp>
        <p:nvSpPr>
          <p:cNvPr name="TextBox 10" id="10"/>
          <p:cNvSpPr txBox="true"/>
          <p:nvPr/>
        </p:nvSpPr>
        <p:spPr>
          <a:xfrm rot="0">
            <a:off x="1348740" y="2378877"/>
            <a:ext cx="16345650" cy="7862403"/>
          </a:xfrm>
          <a:prstGeom prst="rect">
            <a:avLst/>
          </a:prstGeom>
        </p:spPr>
        <p:txBody>
          <a:bodyPr anchor="t" rtlCol="false" tIns="0" lIns="0" bIns="0" rIns="0">
            <a:spAutoFit/>
          </a:bodyPr>
          <a:lstStyle/>
          <a:p>
            <a:pPr algn="l">
              <a:lnSpc>
                <a:spcPts val="3960"/>
              </a:lnSpc>
            </a:pPr>
            <a:r>
              <a:rPr lang="en-US" sz="3000">
                <a:solidFill>
                  <a:srgbClr val="404040"/>
                </a:solidFill>
                <a:latin typeface="Arial Bold"/>
              </a:rPr>
              <a:t>  </a:t>
            </a:r>
          </a:p>
          <a:p>
            <a:pPr algn="l" marL="542925" indent="-271462" lvl="1">
              <a:lnSpc>
                <a:spcPts val="3960"/>
              </a:lnSpc>
              <a:buFont typeface="Arial"/>
              <a:buChar char="•"/>
            </a:pPr>
            <a:r>
              <a:rPr lang="en-US" sz="3000">
                <a:solidFill>
                  <a:srgbClr val="404040"/>
                </a:solidFill>
                <a:latin typeface="Arial Bold"/>
              </a:rPr>
              <a:t>Problem Statement </a:t>
            </a:r>
          </a:p>
          <a:p>
            <a:pPr algn="l" marL="542925" indent="-271462" lvl="1">
              <a:lnSpc>
                <a:spcPts val="3960"/>
              </a:lnSpc>
              <a:buFont typeface="Arial"/>
              <a:buChar char="•"/>
            </a:pPr>
            <a:r>
              <a:rPr lang="en-US" sz="3000">
                <a:solidFill>
                  <a:srgbClr val="404040"/>
                </a:solidFill>
                <a:latin typeface="Arial Bold"/>
              </a:rPr>
              <a:t>Proposed System/Solution</a:t>
            </a:r>
          </a:p>
          <a:p>
            <a:pPr algn="l" marL="542925" indent="-271462" lvl="1">
              <a:lnSpc>
                <a:spcPts val="3960"/>
              </a:lnSpc>
              <a:buFont typeface="Arial"/>
              <a:buChar char="•"/>
            </a:pPr>
            <a:r>
              <a:rPr lang="en-US" sz="3000">
                <a:solidFill>
                  <a:srgbClr val="404040"/>
                </a:solidFill>
                <a:latin typeface="Arial Bold"/>
              </a:rPr>
              <a:t>System Development Approach </a:t>
            </a:r>
          </a:p>
          <a:p>
            <a:pPr algn="l" marL="542925" indent="-271462" lvl="1">
              <a:lnSpc>
                <a:spcPts val="3960"/>
              </a:lnSpc>
              <a:buFont typeface="Arial"/>
              <a:buChar char="•"/>
            </a:pPr>
            <a:r>
              <a:rPr lang="en-US" sz="3000">
                <a:solidFill>
                  <a:srgbClr val="404040"/>
                </a:solidFill>
                <a:latin typeface="Arial Bold"/>
              </a:rPr>
              <a:t>Algorithm &amp; Deployment  </a:t>
            </a:r>
          </a:p>
          <a:p>
            <a:pPr algn="l" marL="542925" indent="-271462" lvl="1">
              <a:lnSpc>
                <a:spcPts val="3960"/>
              </a:lnSpc>
              <a:buFont typeface="Arial"/>
              <a:buChar char="•"/>
            </a:pPr>
            <a:r>
              <a:rPr lang="en-US" sz="3000">
                <a:solidFill>
                  <a:srgbClr val="404040"/>
                </a:solidFill>
                <a:latin typeface="Arial Bold"/>
              </a:rPr>
              <a:t>Result </a:t>
            </a:r>
          </a:p>
          <a:p>
            <a:pPr algn="l" marL="542925" indent="-271462" lvl="1">
              <a:lnSpc>
                <a:spcPts val="3960"/>
              </a:lnSpc>
              <a:buFont typeface="Arial"/>
              <a:buChar char="•"/>
            </a:pPr>
            <a:r>
              <a:rPr lang="en-US" sz="3000">
                <a:solidFill>
                  <a:srgbClr val="404040"/>
                </a:solidFill>
                <a:latin typeface="Arial Bold"/>
              </a:rPr>
              <a:t>Conclusion</a:t>
            </a:r>
          </a:p>
          <a:p>
            <a:pPr algn="l" marL="542925" indent="-271462" lvl="1">
              <a:lnSpc>
                <a:spcPts val="3960"/>
              </a:lnSpc>
              <a:buFont typeface="Arial"/>
              <a:buChar char="•"/>
            </a:pPr>
            <a:r>
              <a:rPr lang="en-US" sz="3000">
                <a:solidFill>
                  <a:srgbClr val="404040"/>
                </a:solidFill>
                <a:latin typeface="Arial Bold"/>
              </a:rPr>
              <a:t>Future Scope</a:t>
            </a:r>
          </a:p>
          <a:p>
            <a:pPr algn="l" marL="542925" indent="-271462" lvl="1">
              <a:lnSpc>
                <a:spcPts val="396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Problem Statement</a:t>
            </a:r>
          </a:p>
        </p:txBody>
      </p:sp>
      <p:sp>
        <p:nvSpPr>
          <p:cNvPr name="TextBox 10" id="10"/>
          <p:cNvSpPr txBox="true"/>
          <p:nvPr/>
        </p:nvSpPr>
        <p:spPr>
          <a:xfrm rot="0">
            <a:off x="770044" y="1864068"/>
            <a:ext cx="16361543" cy="6956646"/>
          </a:xfrm>
          <a:prstGeom prst="rect">
            <a:avLst/>
          </a:prstGeom>
        </p:spPr>
        <p:txBody>
          <a:bodyPr anchor="t" rtlCol="false" tIns="0" lIns="0" bIns="0" rIns="0">
            <a:spAutoFit/>
          </a:bodyPr>
          <a:lstStyle/>
          <a:p>
            <a:pPr algn="just">
              <a:lnSpc>
                <a:spcPts val="4752"/>
              </a:lnSpc>
            </a:pPr>
            <a:r>
              <a:rPr lang="en-US" sz="3600" spc="-29">
                <a:solidFill>
                  <a:srgbClr val="0F0F0F"/>
                </a:solidFill>
                <a:latin typeface="Zen Maru Gothic"/>
              </a:rPr>
              <a:t>In the realm of technological innovation, the pervasive use of electronic devices has sparked concerns regarding their environmental repercussions. Within this landscape, keyloggers, ubiquitous surveillance tools employed for various purposes, stand as a focal point for scrutiny. The pressing query arises: How do the environmental ramifications of keyloggers stack up against those of other electronic devices, including computers, smartphones, and IoT (Internet of Things) devices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Proposed Solution</a:t>
            </a:r>
          </a:p>
        </p:txBody>
      </p:sp>
      <p:sp>
        <p:nvSpPr>
          <p:cNvPr name="TextBox 10" id="10"/>
          <p:cNvSpPr txBox="true"/>
          <p:nvPr/>
        </p:nvSpPr>
        <p:spPr>
          <a:xfrm rot="0">
            <a:off x="753946" y="1480566"/>
            <a:ext cx="15490370" cy="8450740"/>
          </a:xfrm>
          <a:prstGeom prst="rect">
            <a:avLst/>
          </a:prstGeom>
        </p:spPr>
        <p:txBody>
          <a:bodyPr anchor="t" rtlCol="false" tIns="0" lIns="0" bIns="0" rIns="0">
            <a:spAutoFit/>
          </a:bodyPr>
          <a:lstStyle/>
          <a:p>
            <a:pPr algn="l">
              <a:lnSpc>
                <a:spcPts val="2376"/>
              </a:lnSpc>
            </a:pPr>
          </a:p>
          <a:p>
            <a:pPr algn="l" marL="325755" indent="-162878" lvl="1">
              <a:lnSpc>
                <a:spcPts val="2376"/>
              </a:lnSpc>
              <a:buFont typeface="Arial"/>
              <a:buChar char="•"/>
            </a:pPr>
            <a:r>
              <a:rPr lang="en-US" sz="1800" spc="16">
                <a:solidFill>
                  <a:srgbClr val="404040"/>
                </a:solidFill>
                <a:latin typeface="TT Rounds Condensed Bold"/>
              </a:rPr>
              <a:t>Data Collection:</a:t>
            </a:r>
          </a:p>
          <a:p>
            <a:pPr algn="l" marL="325755" indent="-162878" lvl="1">
              <a:lnSpc>
                <a:spcPts val="2376"/>
              </a:lnSpc>
              <a:buFont typeface="Arial"/>
              <a:buChar char="•"/>
            </a:pPr>
            <a:r>
              <a:rPr lang="en-US" sz="1800" spc="16">
                <a:solidFill>
                  <a:srgbClr val="404040"/>
                </a:solidFill>
                <a:latin typeface="TT Rounds Condensed Bold"/>
              </a:rPr>
              <a:t>1. Gather comprehensive data on keylogger usage, including timestamps of keystrokes, applications used, and frequency of activity.</a:t>
            </a:r>
          </a:p>
          <a:p>
            <a:pPr algn="l" marL="325755" indent="-162878" lvl="1">
              <a:lnSpc>
                <a:spcPts val="2376"/>
              </a:lnSpc>
              <a:buFont typeface="Arial"/>
              <a:buChar char="•"/>
            </a:pPr>
            <a:r>
              <a:rPr lang="en-US" sz="1800" spc="16">
                <a:solidFill>
                  <a:srgbClr val="404040"/>
                </a:solidFill>
                <a:latin typeface="TT Rounds Condensed Bold"/>
              </a:rPr>
              <a:t>2. Collect contextual data such as user demographics, device specifications, and environmental factors that may influence keylogger behavior.</a:t>
            </a:r>
          </a:p>
          <a:p>
            <a:pPr algn="l" marL="325755" indent="-162878" lvl="1">
              <a:lnSpc>
                <a:spcPts val="2376"/>
              </a:lnSpc>
            </a:pPr>
          </a:p>
          <a:p>
            <a:pPr algn="l" marL="325755" indent="-162878" lvl="1">
              <a:lnSpc>
                <a:spcPts val="2376"/>
              </a:lnSpc>
              <a:buFont typeface="Arial"/>
              <a:buChar char="•"/>
            </a:pPr>
            <a:r>
              <a:rPr lang="en-US" sz="1800" spc="16">
                <a:solidFill>
                  <a:srgbClr val="404040"/>
                </a:solidFill>
                <a:latin typeface="TT Rounds Condensed Bold"/>
              </a:rPr>
              <a:t>Data Preprocessing:</a:t>
            </a:r>
          </a:p>
          <a:p>
            <a:pPr algn="l" marL="325755" indent="-162878" lvl="1">
              <a:lnSpc>
                <a:spcPts val="2376"/>
              </a:lnSpc>
              <a:buFont typeface="Arial"/>
              <a:buChar char="•"/>
            </a:pPr>
            <a:r>
              <a:rPr lang="en-US" sz="1800" spc="16">
                <a:solidFill>
                  <a:srgbClr val="404040"/>
                </a:solidFill>
                <a:latin typeface="TT Rounds Condensed Bold"/>
              </a:rPr>
              <a:t>1. Cleanse the collected data to remove any noise or irrelevant information, ensuring the dataset's quality and reliability.</a:t>
            </a:r>
          </a:p>
          <a:p>
            <a:pPr algn="l" marL="325755" indent="-162878" lvl="1">
              <a:lnSpc>
                <a:spcPts val="2376"/>
              </a:lnSpc>
              <a:buFont typeface="Arial"/>
              <a:buChar char="•"/>
            </a:pPr>
            <a:r>
              <a:rPr lang="en-US" sz="1800" spc="16">
                <a:solidFill>
                  <a:srgbClr val="404040"/>
                </a:solidFill>
                <a:latin typeface="TT Rounds Condensed Bold"/>
              </a:rPr>
              <a:t>2. Preprocess the data to handle missing values, outliers, and inconsistencies, preparing it for input into machine learning algorithms.</a:t>
            </a:r>
          </a:p>
          <a:p>
            <a:pPr algn="l" marL="325755" indent="-162878" lvl="1">
              <a:lnSpc>
                <a:spcPts val="2376"/>
              </a:lnSpc>
            </a:pPr>
          </a:p>
          <a:p>
            <a:pPr algn="l" marL="325755" indent="-162878" lvl="1">
              <a:lnSpc>
                <a:spcPts val="2376"/>
              </a:lnSpc>
              <a:buFont typeface="Arial"/>
              <a:buChar char="•"/>
            </a:pPr>
            <a:r>
              <a:rPr lang="en-US" sz="1800" spc="16">
                <a:solidFill>
                  <a:srgbClr val="404040"/>
                </a:solidFill>
                <a:latin typeface="TT Rounds Condensed Bold"/>
              </a:rPr>
              <a:t>Machine Learning Algorithm:</a:t>
            </a:r>
          </a:p>
          <a:p>
            <a:pPr algn="l" marL="325755" indent="-162878" lvl="1">
              <a:lnSpc>
                <a:spcPts val="2376"/>
              </a:lnSpc>
              <a:buFont typeface="Arial"/>
              <a:buChar char="•"/>
            </a:pPr>
            <a:r>
              <a:rPr lang="en-US" sz="1800" spc="16">
                <a:solidFill>
                  <a:srgbClr val="404040"/>
                </a:solidFill>
                <a:latin typeface="TT Rounds Condensed Bold"/>
              </a:rPr>
              <a:t>1. Implement machine learning algorithms suitable for keylogger analysis, such as anomaly detection techniques, classification algorithms, or sequence modeling approaches.</a:t>
            </a:r>
          </a:p>
          <a:p>
            <a:pPr algn="l" marL="325755" indent="-162878" lvl="1">
              <a:lnSpc>
                <a:spcPts val="2376"/>
              </a:lnSpc>
              <a:buFont typeface="Arial"/>
              <a:buChar char="•"/>
            </a:pPr>
            <a:r>
              <a:rPr lang="en-US" sz="1800" spc="16">
                <a:solidFill>
                  <a:srgbClr val="404040"/>
                </a:solidFill>
                <a:latin typeface="TT Rounds Condensed Bold"/>
              </a:rPr>
              <a:t>2. Train the model using the preprocessed data to identify patterns and anomalies in keystroke behavior, distinguishing between normal user activity and potentially malicious actions.</a:t>
            </a:r>
          </a:p>
          <a:p>
            <a:pPr algn="l" marL="325755" indent="-162878" lvl="1">
              <a:lnSpc>
                <a:spcPts val="2376"/>
              </a:lnSpc>
            </a:pPr>
          </a:p>
          <a:p>
            <a:pPr algn="l" marL="325755" indent="-162878" lvl="1">
              <a:lnSpc>
                <a:spcPts val="2376"/>
              </a:lnSpc>
              <a:buFont typeface="Arial"/>
              <a:buChar char="•"/>
            </a:pPr>
            <a:r>
              <a:rPr lang="en-US" sz="1800" spc="16">
                <a:solidFill>
                  <a:srgbClr val="404040"/>
                </a:solidFill>
                <a:latin typeface="TT Rounds Condensed Bold"/>
              </a:rPr>
              <a:t>Deployment:</a:t>
            </a:r>
          </a:p>
          <a:p>
            <a:pPr algn="l" marL="325755" indent="-162878" lvl="1">
              <a:lnSpc>
                <a:spcPts val="2376"/>
              </a:lnSpc>
              <a:buFont typeface="Arial"/>
              <a:buChar char="•"/>
            </a:pPr>
            <a:r>
              <a:rPr lang="en-US" sz="1800" spc="16">
                <a:solidFill>
                  <a:srgbClr val="404040"/>
                </a:solidFill>
                <a:latin typeface="TT Rounds Condensed Bold"/>
              </a:rPr>
              <a:t>1. Develop a user-friendly interface or application for keylogger detection and analysis, providing real-time monitoring and alerts for suspicious behavior.</a:t>
            </a:r>
          </a:p>
          <a:p>
            <a:pPr algn="l" marL="325755" indent="-162878" lvl="1">
              <a:lnSpc>
                <a:spcPts val="2376"/>
              </a:lnSpc>
              <a:buFont typeface="Arial"/>
              <a:buChar char="•"/>
            </a:pPr>
            <a:r>
              <a:rPr lang="en-US" sz="1800" spc="16">
                <a:solidFill>
                  <a:srgbClr val="404040"/>
                </a:solidFill>
                <a:latin typeface="TT Rounds Condensed Bold"/>
              </a:rPr>
              <a:t>2. Deploy the solution on secure and reliable platforms, ensuring data privacy and protection against unauthorized access.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Proposed Solution</a:t>
            </a:r>
          </a:p>
        </p:txBody>
      </p:sp>
      <p:sp>
        <p:nvSpPr>
          <p:cNvPr name="TextBox 10" id="10"/>
          <p:cNvSpPr txBox="true"/>
          <p:nvPr/>
        </p:nvSpPr>
        <p:spPr>
          <a:xfrm rot="0">
            <a:off x="753946" y="1645160"/>
            <a:ext cx="15517802" cy="5290566"/>
          </a:xfrm>
          <a:prstGeom prst="rect">
            <a:avLst/>
          </a:prstGeom>
        </p:spPr>
        <p:txBody>
          <a:bodyPr anchor="t" rtlCol="false" tIns="0" lIns="0" bIns="0" rIns="0">
            <a:spAutoFit/>
          </a:bodyPr>
          <a:lstStyle/>
          <a:p>
            <a:pPr algn="l">
              <a:lnSpc>
                <a:spcPts val="2376"/>
              </a:lnSpc>
            </a:pPr>
          </a:p>
          <a:p>
            <a:pPr algn="l" marL="325755" indent="-162878" lvl="1">
              <a:lnSpc>
                <a:spcPts val="2376"/>
              </a:lnSpc>
              <a:buFont typeface="Arial"/>
              <a:buChar char="•"/>
            </a:pPr>
            <a:r>
              <a:rPr lang="en-US" sz="1800" spc="16">
                <a:solidFill>
                  <a:srgbClr val="404040"/>
                </a:solidFill>
                <a:latin typeface="TT Rounds Condensed Bold"/>
              </a:rPr>
              <a:t>Evaluation:</a:t>
            </a:r>
          </a:p>
          <a:p>
            <a:pPr algn="l" marL="325755" indent="-162878" lvl="1">
              <a:lnSpc>
                <a:spcPts val="2376"/>
              </a:lnSpc>
              <a:buFont typeface="Arial"/>
              <a:buChar char="•"/>
            </a:pPr>
            <a:r>
              <a:rPr lang="en-US" sz="1800" spc="16">
                <a:solidFill>
                  <a:srgbClr val="404040"/>
                </a:solidFill>
                <a:latin typeface="TT Rounds Condensed Bold"/>
              </a:rPr>
              <a:t>1. Evaluate the performance of the keylogger detection model using metrics such as accuracy, precision, recall, and F1 score.</a:t>
            </a:r>
          </a:p>
          <a:p>
            <a:pPr algn="l" marL="325755" indent="-162878" lvl="1">
              <a:lnSpc>
                <a:spcPts val="2376"/>
              </a:lnSpc>
              <a:buFont typeface="Arial"/>
              <a:buChar char="•"/>
            </a:pPr>
            <a:r>
              <a:rPr lang="en-US" sz="1800" spc="16">
                <a:solidFill>
                  <a:srgbClr val="404040"/>
                </a:solidFill>
                <a:latin typeface="TT Rounds Condensed Bold"/>
              </a:rPr>
              <a:t>2. Conduct thorough testing and validation of the deployed solution in real-world scenarios to assess its effectiveness and reliability.</a:t>
            </a:r>
          </a:p>
          <a:p>
            <a:pPr algn="l" marL="325755" indent="-162878" lvl="1">
              <a:lnSpc>
                <a:spcPts val="2376"/>
              </a:lnSpc>
              <a:buFont typeface="Arial"/>
              <a:buChar char="•"/>
            </a:pPr>
            <a:r>
              <a:rPr lang="en-US" sz="1800" spc="16">
                <a:solidFill>
                  <a:srgbClr val="404040"/>
                </a:solidFill>
                <a:latin typeface="TT Rounds Condensed Bold"/>
              </a:rPr>
              <a:t>By implementing these components - data collection, data preprocessing, machine learning algorithm, deployment, and evaluation - stakeholders can develop a robust keylogger detection system capable of identifying and mitigating potential threats to user privacy and security.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25278"/>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System  Approach</a:t>
            </a:r>
          </a:p>
        </p:txBody>
      </p:sp>
      <p:sp>
        <p:nvSpPr>
          <p:cNvPr name="TextBox 10" id="10"/>
          <p:cNvSpPr txBox="true"/>
          <p:nvPr/>
        </p:nvSpPr>
        <p:spPr>
          <a:xfrm rot="0">
            <a:off x="963228" y="1970184"/>
            <a:ext cx="16361543" cy="6947121"/>
          </a:xfrm>
          <a:prstGeom prst="rect">
            <a:avLst/>
          </a:prstGeom>
        </p:spPr>
        <p:txBody>
          <a:bodyPr anchor="t" rtlCol="false" tIns="0" lIns="0" bIns="0" rIns="0">
            <a:spAutoFit/>
          </a:bodyPr>
          <a:lstStyle/>
          <a:p>
            <a:pPr algn="l">
              <a:lnSpc>
                <a:spcPts val="3564"/>
              </a:lnSpc>
            </a:pPr>
            <a:r>
              <a:rPr lang="en-US" sz="2700" spc="-21">
                <a:solidFill>
                  <a:srgbClr val="0F0F0F"/>
                </a:solidFill>
                <a:latin typeface="Zen Maru Gothic Bold"/>
              </a:rPr>
              <a:t>System Requirements:</a:t>
            </a:r>
          </a:p>
          <a:p>
            <a:pPr algn="l" marL="488632" indent="-244316" lvl="1">
              <a:lnSpc>
                <a:spcPts val="3564"/>
              </a:lnSpc>
              <a:buFont typeface="Arial"/>
              <a:buChar char="•"/>
            </a:pPr>
            <a:r>
              <a:rPr lang="en-US" sz="2700" spc="-21">
                <a:solidFill>
                  <a:srgbClr val="0F0F0F"/>
                </a:solidFill>
                <a:latin typeface="Zen Maru Gothic Bold"/>
              </a:rPr>
              <a:t>Operating System: The code should work on Windows, macOS, or Linux. </a:t>
            </a:r>
          </a:p>
          <a:p>
            <a:pPr algn="l" marL="488632" indent="-244316" lvl="1">
              <a:lnSpc>
                <a:spcPts val="3564"/>
              </a:lnSpc>
              <a:buFont typeface="Arial"/>
              <a:buChar char="•"/>
            </a:pPr>
            <a:r>
              <a:rPr lang="en-US" sz="2700" spc="-21">
                <a:solidFill>
                  <a:srgbClr val="0F0F0F"/>
                </a:solidFill>
                <a:latin typeface="Zen Maru Gothic Bold"/>
              </a:rPr>
              <a:t>Python Interpreter: Python 3.x installed on your system.</a:t>
            </a:r>
          </a:p>
          <a:p>
            <a:pPr algn="l" marL="488632" indent="-244316" lvl="1">
              <a:lnSpc>
                <a:spcPts val="3564"/>
              </a:lnSpc>
            </a:pPr>
            <a:r>
              <a:rPr lang="en-US" sz="2700" spc="-21">
                <a:solidFill>
                  <a:srgbClr val="0F0F0F"/>
                </a:solidFill>
                <a:latin typeface="Zen Maru Gothic Bold"/>
              </a:rPr>
              <a:t>Required Libraries:</a:t>
            </a:r>
          </a:p>
          <a:p>
            <a:pPr algn="l" marL="488632" indent="-244316" lvl="1">
              <a:lnSpc>
                <a:spcPts val="3564"/>
              </a:lnSpc>
              <a:buFont typeface="Arial"/>
              <a:buChar char="•"/>
            </a:pPr>
            <a:r>
              <a:rPr lang="en-US" sz="2700" spc="-21">
                <a:solidFill>
                  <a:srgbClr val="0F0F0F"/>
                </a:solidFill>
                <a:latin typeface="Zen Maru Gothic Bold"/>
              </a:rPr>
              <a:t>Tkinter : Tkinter is Python's de-facto standard GUI (Graphical User Interface) package.</a:t>
            </a:r>
          </a:p>
          <a:p>
            <a:pPr algn="l" marL="488632" indent="-244316" lvl="1">
              <a:lnSpc>
                <a:spcPts val="3564"/>
              </a:lnSpc>
              <a:buFont typeface="Arial"/>
              <a:buChar char="•"/>
            </a:pPr>
            <a:r>
              <a:rPr lang="en-US" sz="2700" spc="-21">
                <a:solidFill>
                  <a:srgbClr val="0F0F0F"/>
                </a:solidFill>
                <a:latin typeface="Zen Maru Gothic Bold"/>
              </a:rPr>
              <a:t>No additional installation is required for Python versions 3.x as Tkinter comes pre-installed.</a:t>
            </a:r>
          </a:p>
          <a:p>
            <a:pPr algn="l" marL="488632" indent="-244316" lvl="1">
              <a:lnSpc>
                <a:spcPts val="3564"/>
              </a:lnSpc>
              <a:buFont typeface="Arial"/>
              <a:buChar char="•"/>
            </a:pPr>
            <a:r>
              <a:rPr lang="en-US" sz="2700" spc="-21">
                <a:solidFill>
                  <a:srgbClr val="0F0F0F"/>
                </a:solidFill>
                <a:latin typeface="Zen Maru Gothic Bold"/>
              </a:rPr>
              <a:t>For Python versions 2.x, you may need to install Tkinter separately.</a:t>
            </a:r>
          </a:p>
          <a:p>
            <a:pPr algn="l" marL="488632" indent="-244316" lvl="1">
              <a:lnSpc>
                <a:spcPts val="3564"/>
              </a:lnSpc>
              <a:buFont typeface="Arial"/>
              <a:buChar char="•"/>
            </a:pPr>
            <a:r>
              <a:rPr lang="en-US" sz="2700" spc="-21">
                <a:solidFill>
                  <a:srgbClr val="0F0F0F"/>
                </a:solidFill>
                <a:latin typeface="Zen Maru Gothic Bold"/>
              </a:rPr>
              <a:t>pynput: The pynput library is used for monitoring and controlling input devices, such as keyboards and mice.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Algorithm &amp; Deployment</a:t>
            </a:r>
          </a:p>
        </p:txBody>
      </p:sp>
      <p:sp>
        <p:nvSpPr>
          <p:cNvPr name="TextBox 10" id="10"/>
          <p:cNvSpPr txBox="true"/>
          <p:nvPr/>
        </p:nvSpPr>
        <p:spPr>
          <a:xfrm rot="0">
            <a:off x="963228" y="2027334"/>
            <a:ext cx="16361543" cy="6889971"/>
          </a:xfrm>
          <a:prstGeom prst="rect">
            <a:avLst/>
          </a:prstGeom>
        </p:spPr>
        <p:txBody>
          <a:bodyPr anchor="t" rtlCol="false" tIns="0" lIns="0" bIns="0" rIns="0">
            <a:spAutoFit/>
          </a:bodyPr>
          <a:lstStyle/>
          <a:p>
            <a:pPr algn="l">
              <a:lnSpc>
                <a:spcPts val="1683"/>
              </a:lnSpc>
            </a:pPr>
            <a:r>
              <a:rPr lang="en-US" sz="1593" spc="-12">
                <a:solidFill>
                  <a:srgbClr val="404040"/>
                </a:solidFill>
                <a:latin typeface="Zen Maru Gothic"/>
              </a:rPr>
              <a:t>Initialize Variables: </a:t>
            </a:r>
          </a:p>
          <a:p>
            <a:pPr algn="l" marL="288429" indent="-144214" lvl="1">
              <a:lnSpc>
                <a:spcPts val="1683"/>
              </a:lnSpc>
              <a:buFont typeface="Arial"/>
              <a:buChar char="•"/>
            </a:pPr>
            <a:r>
              <a:rPr lang="en-US" sz="1593" spc="-12">
                <a:solidFill>
                  <a:srgbClr val="404040"/>
                </a:solidFill>
                <a:latin typeface="Zen Maru Gothic"/>
              </a:rPr>
              <a:t>Initialize global variables such as keys_used, flag, and keys. These variables will be used to store information about keystrokes.</a:t>
            </a:r>
          </a:p>
          <a:p>
            <a:pPr algn="l" marL="288429" indent="-144214" lvl="1">
              <a:lnSpc>
                <a:spcPts val="1683"/>
              </a:lnSpc>
            </a:pPr>
            <a:r>
              <a:rPr lang="en-US" sz="1593" spc="-12">
                <a:solidFill>
                  <a:srgbClr val="404040"/>
                </a:solidFill>
                <a:latin typeface="Zen Maru Gothic"/>
              </a:rPr>
              <a:t>Define Functions:</a:t>
            </a:r>
          </a:p>
          <a:p>
            <a:pPr algn="l" marL="288429" indent="-144214" lvl="1">
              <a:lnSpc>
                <a:spcPts val="1683"/>
              </a:lnSpc>
              <a:buFont typeface="Arial"/>
              <a:buChar char="•"/>
            </a:pPr>
            <a:r>
              <a:rPr lang="en-US" sz="1593" spc="-12">
                <a:solidFill>
                  <a:srgbClr val="404040"/>
                </a:solidFill>
                <a:latin typeface="Zen Maru Gothic"/>
              </a:rPr>
              <a:t>generate_text_log(key): Write the captured keystrokes to a text file named key_log.txt.</a:t>
            </a:r>
          </a:p>
          <a:p>
            <a:pPr algn="l" marL="288429" indent="-144214" lvl="1">
              <a:lnSpc>
                <a:spcPts val="1683"/>
              </a:lnSpc>
              <a:buFont typeface="Arial"/>
              <a:buChar char="•"/>
            </a:pPr>
            <a:r>
              <a:rPr lang="en-US" sz="1593" spc="-12">
                <a:solidFill>
                  <a:srgbClr val="404040"/>
                </a:solidFill>
                <a:latin typeface="Zen Maru Gothic"/>
              </a:rPr>
              <a:t>generate_json_file(keys_used): Write the captured keystrokes to a JSON file named key_log.json.</a:t>
            </a:r>
          </a:p>
          <a:p>
            <a:pPr algn="l" marL="288429" indent="-144214" lvl="1">
              <a:lnSpc>
                <a:spcPts val="1683"/>
              </a:lnSpc>
              <a:buFont typeface="Arial"/>
              <a:buChar char="•"/>
            </a:pPr>
            <a:r>
              <a:rPr lang="en-US" sz="1593" spc="-12">
                <a:solidFill>
                  <a:srgbClr val="404040"/>
                </a:solidFill>
                <a:latin typeface="Zen Maru Gothic"/>
              </a:rPr>
              <a:t>on_press(key): Callback function invoked when a key is pressed. Records the keypress event, updates the flag, and generates log files.</a:t>
            </a:r>
          </a:p>
          <a:p>
            <a:pPr algn="l" marL="288429" indent="-144214" lvl="1">
              <a:lnSpc>
                <a:spcPts val="1683"/>
              </a:lnSpc>
              <a:buFont typeface="Arial"/>
              <a:buChar char="•"/>
            </a:pPr>
            <a:r>
              <a:rPr lang="en-US" sz="1593" spc="-12">
                <a:solidFill>
                  <a:srgbClr val="404040"/>
                </a:solidFill>
                <a:latin typeface="Zen Maru Gothic"/>
              </a:rPr>
              <a:t>on_release(key): Callback function invoked when a key is released. Records the key release event and generates log files.</a:t>
            </a:r>
          </a:p>
          <a:p>
            <a:pPr algn="l" marL="288429" indent="-144214" lvl="1">
              <a:lnSpc>
                <a:spcPts val="1683"/>
              </a:lnSpc>
              <a:buFont typeface="Arial"/>
              <a:buChar char="•"/>
            </a:pPr>
            <a:r>
              <a:rPr lang="en-US" sz="1593" spc="-12">
                <a:solidFill>
                  <a:srgbClr val="404040"/>
                </a:solidFill>
                <a:latin typeface="Zen Maru Gothic"/>
              </a:rPr>
              <a:t>start_keylogger(): Starts the keylogger by creating a keyboard listener using pynput.</a:t>
            </a:r>
          </a:p>
          <a:p>
            <a:pPr algn="l" marL="288429" indent="-144214" lvl="1">
              <a:lnSpc>
                <a:spcPts val="1683"/>
              </a:lnSpc>
              <a:buFont typeface="Arial"/>
              <a:buChar char="•"/>
            </a:pPr>
            <a:r>
              <a:rPr lang="en-US" sz="1593" spc="-12">
                <a:solidFill>
                  <a:srgbClr val="404040"/>
                </a:solidFill>
                <a:latin typeface="Zen Maru Gothic"/>
              </a:rPr>
              <a:t>stop_keylogger(): Stops the keylogger by stopping the keyboard listener.</a:t>
            </a:r>
          </a:p>
          <a:p>
            <a:pPr algn="l" marL="288429" indent="-144214" lvl="1">
              <a:lnSpc>
                <a:spcPts val="1683"/>
              </a:lnSpc>
            </a:pPr>
            <a:r>
              <a:rPr lang="en-US" sz="1593" spc="-12">
                <a:solidFill>
                  <a:srgbClr val="404040"/>
                </a:solidFill>
                <a:latin typeface="Zen Maru Gothic"/>
              </a:rPr>
              <a:t>GUI Setup:</a:t>
            </a:r>
          </a:p>
          <a:p>
            <a:pPr algn="l" marL="288429" indent="-144214" lvl="1">
              <a:lnSpc>
                <a:spcPts val="1683"/>
              </a:lnSpc>
              <a:buFont typeface="Arial"/>
              <a:buChar char="•"/>
            </a:pPr>
            <a:r>
              <a:rPr lang="en-US" sz="1593" spc="-12">
                <a:solidFill>
                  <a:srgbClr val="404040"/>
                </a:solidFill>
                <a:latin typeface="Zen Maru Gothic"/>
              </a:rPr>
              <a:t>Create a Tkinter window titled "Keylogger".</a:t>
            </a:r>
          </a:p>
          <a:p>
            <a:pPr algn="l" marL="288429" indent="-144214" lvl="1">
              <a:lnSpc>
                <a:spcPts val="1683"/>
              </a:lnSpc>
              <a:buFont typeface="Arial"/>
              <a:buChar char="•"/>
            </a:pPr>
            <a:r>
              <a:rPr lang="en-US" sz="1593" spc="-12">
                <a:solidFill>
                  <a:srgbClr val="404040"/>
                </a:solidFill>
                <a:latin typeface="Zen Maru Gothic"/>
              </a:rPr>
              <a:t>Add a label to display instructions and status messages.</a:t>
            </a:r>
          </a:p>
          <a:p>
            <a:pPr algn="l" marL="288429" indent="-144214" lvl="1">
              <a:lnSpc>
                <a:spcPts val="1683"/>
              </a:lnSpc>
              <a:buFont typeface="Arial"/>
              <a:buChar char="•"/>
            </a:pPr>
            <a:r>
              <a:rPr lang="en-US" sz="1593" spc="-12">
                <a:solidFill>
                  <a:srgbClr val="404040"/>
                </a:solidFill>
                <a:latin typeface="Zen Maru Gothic"/>
              </a:rPr>
              <a:t>Add "Start" and "Stop" buttons to initiate and terminate the keylogging process.</a:t>
            </a:r>
          </a:p>
          <a:p>
            <a:pPr algn="l" marL="288429" indent="-144214" lvl="1">
              <a:lnSpc>
                <a:spcPts val="1683"/>
              </a:lnSpc>
            </a:pPr>
            <a:r>
              <a:rPr lang="en-US" sz="1593" spc="-12">
                <a:solidFill>
                  <a:srgbClr val="404040"/>
                </a:solidFill>
                <a:latin typeface="Zen Maru Gothic"/>
              </a:rPr>
              <a:t>Keylogging Process:</a:t>
            </a:r>
          </a:p>
          <a:p>
            <a:pPr algn="l" marL="288429" indent="-144214" lvl="1">
              <a:lnSpc>
                <a:spcPts val="1683"/>
              </a:lnSpc>
              <a:buFont typeface="Arial"/>
              <a:buChar char="•"/>
            </a:pPr>
            <a:r>
              <a:rPr lang="en-US" sz="1593" spc="-12">
                <a:solidFill>
                  <a:srgbClr val="404040"/>
                </a:solidFill>
                <a:latin typeface="Zen Maru Gothic"/>
              </a:rPr>
              <a:t>The keylogger captures keystrokes using the pynput library's keyboard.Listener class.</a:t>
            </a:r>
          </a:p>
          <a:p>
            <a:pPr algn="l" marL="288429" indent="-144214" lvl="1">
              <a:lnSpc>
                <a:spcPts val="1683"/>
              </a:lnSpc>
              <a:buFont typeface="Arial"/>
              <a:buChar char="•"/>
            </a:pPr>
            <a:r>
              <a:rPr lang="en-US" sz="1593" spc="-12">
                <a:solidFill>
                  <a:srgbClr val="404040"/>
                </a:solidFill>
                <a:latin typeface="Zen Maru Gothic"/>
              </a:rPr>
              <a:t>When a key is pressed (on_press), the event is recorded, the flag is updated, and log files are generated.</a:t>
            </a:r>
          </a:p>
          <a:p>
            <a:pPr algn="l" marL="288429" indent="-144214" lvl="1">
              <a:lnSpc>
                <a:spcPts val="1683"/>
              </a:lnSpc>
              <a:buFont typeface="Arial"/>
              <a:buChar char="•"/>
            </a:pPr>
            <a:r>
              <a:rPr lang="en-US" sz="1593" spc="-12">
                <a:solidFill>
                  <a:srgbClr val="404040"/>
                </a:solidFill>
                <a:latin typeface="Zen Maru Gothic"/>
              </a:rPr>
              <a:t>When a key is released (on_release), the event is recorded, and log files are generated.</a:t>
            </a:r>
          </a:p>
          <a:p>
            <a:pPr algn="l" marL="288429" indent="-144214" lvl="1">
              <a:lnSpc>
                <a:spcPts val="1683"/>
              </a:lnSpc>
              <a:buFont typeface="Arial"/>
              <a:buChar char="•"/>
            </a:pPr>
            <a:r>
              <a:rPr lang="en-US" sz="1593" spc="-12">
                <a:solidFill>
                  <a:srgbClr val="404040"/>
                </a:solidFill>
                <a:latin typeface="Zen Maru Gothic"/>
              </a:rPr>
              <a:t>The captured keystrokes are stored in the keys_used list.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Algorithm &amp; Deployment</a:t>
            </a:r>
          </a:p>
        </p:txBody>
      </p:sp>
      <p:sp>
        <p:nvSpPr>
          <p:cNvPr name="TextBox 10" id="10"/>
          <p:cNvSpPr txBox="true"/>
          <p:nvPr/>
        </p:nvSpPr>
        <p:spPr>
          <a:xfrm rot="0">
            <a:off x="963228" y="1998759"/>
            <a:ext cx="16361543" cy="6918546"/>
          </a:xfrm>
          <a:prstGeom prst="rect">
            <a:avLst/>
          </a:prstGeom>
        </p:spPr>
        <p:txBody>
          <a:bodyPr anchor="t" rtlCol="false" tIns="0" lIns="0" bIns="0" rIns="0">
            <a:spAutoFit/>
          </a:bodyPr>
          <a:lstStyle/>
          <a:p>
            <a:pPr algn="l">
              <a:lnSpc>
                <a:spcPts val="3029"/>
              </a:lnSpc>
            </a:pPr>
            <a:r>
              <a:rPr lang="en-US" sz="2550" spc="-20">
                <a:solidFill>
                  <a:srgbClr val="404040"/>
                </a:solidFill>
                <a:latin typeface="Zen Maru Gothic"/>
              </a:rPr>
              <a:t>User Interaction:</a:t>
            </a:r>
          </a:p>
          <a:p>
            <a:pPr algn="l" marL="461486" indent="-230743" lvl="1">
              <a:lnSpc>
                <a:spcPts val="3029"/>
              </a:lnSpc>
              <a:buFont typeface="Arial"/>
              <a:buChar char="•"/>
            </a:pPr>
            <a:r>
              <a:rPr lang="en-US" sz="2550" spc="-20">
                <a:solidFill>
                  <a:srgbClr val="404040"/>
                </a:solidFill>
                <a:latin typeface="Zen Maru Gothic"/>
              </a:rPr>
              <a:t>The user interacts with the GUI to start and stop the keylogging process.</a:t>
            </a:r>
          </a:p>
          <a:p>
            <a:pPr algn="l" marL="461486" indent="-230743" lvl="1">
              <a:lnSpc>
                <a:spcPts val="3029"/>
              </a:lnSpc>
              <a:buFont typeface="Arial"/>
              <a:buChar char="•"/>
            </a:pPr>
            <a:r>
              <a:rPr lang="en-US" sz="2550" spc="-20">
                <a:solidFill>
                  <a:srgbClr val="404040"/>
                </a:solidFill>
                <a:latin typeface="Zen Maru Gothic"/>
              </a:rPr>
              <a:t>Clicking the "Start" button initiates the keylogging process, and the status message is updated.</a:t>
            </a:r>
          </a:p>
          <a:p>
            <a:pPr algn="l" marL="461486" indent="-230743" lvl="1">
              <a:lnSpc>
                <a:spcPts val="3029"/>
              </a:lnSpc>
              <a:buFont typeface="Arial"/>
              <a:buChar char="•"/>
            </a:pPr>
            <a:r>
              <a:rPr lang="en-US" sz="2550" spc="-20">
                <a:solidFill>
                  <a:srgbClr val="404040"/>
                </a:solidFill>
                <a:latin typeface="Zen Maru Gothic"/>
              </a:rPr>
              <a:t>Clicking the "Stop" button terminates the keylogging process, and the status message is updated.</a:t>
            </a:r>
          </a:p>
          <a:p>
            <a:pPr algn="l" marL="461486" indent="-230743" lvl="1">
              <a:lnSpc>
                <a:spcPts val="3029"/>
              </a:lnSpc>
            </a:pPr>
            <a:r>
              <a:rPr lang="en-US" sz="2550" spc="-20">
                <a:solidFill>
                  <a:srgbClr val="404040"/>
                </a:solidFill>
                <a:latin typeface="Zen Maru Gothic"/>
              </a:rPr>
              <a:t>Deployment:</a:t>
            </a:r>
          </a:p>
          <a:p>
            <a:pPr algn="l" marL="461486" indent="-230743" lvl="1">
              <a:lnSpc>
                <a:spcPts val="3029"/>
              </a:lnSpc>
              <a:buFont typeface="Arial"/>
              <a:buChar char="•"/>
            </a:pPr>
            <a:r>
              <a:rPr lang="en-US" sz="2550" spc="-20">
                <a:solidFill>
                  <a:srgbClr val="404040"/>
                </a:solidFill>
                <a:latin typeface="Zen Maru Gothic"/>
              </a:rPr>
              <a:t>Deploy the keylogger as a desktop application using Tkinter.</a:t>
            </a:r>
          </a:p>
          <a:p>
            <a:pPr algn="l" marL="461486" indent="-230743" lvl="1">
              <a:lnSpc>
                <a:spcPts val="3029"/>
              </a:lnSpc>
              <a:buFont typeface="Arial"/>
              <a:buChar char="•"/>
            </a:pPr>
            <a:r>
              <a:rPr lang="en-US" sz="2550" spc="-20">
                <a:solidFill>
                  <a:srgbClr val="404040"/>
                </a:solidFill>
                <a:latin typeface="Zen Maru Gothic"/>
              </a:rPr>
              <a:t>Ensure that the necessary libraries (Tkinter, pynput, json) are installed.</a:t>
            </a:r>
          </a:p>
          <a:p>
            <a:pPr algn="l" marL="461486" indent="-230743" lvl="1">
              <a:lnSpc>
                <a:spcPts val="3029"/>
              </a:lnSpc>
              <a:buFont typeface="Arial"/>
              <a:buChar char="•"/>
            </a:pPr>
            <a:r>
              <a:rPr lang="en-US" sz="2550" spc="-20">
                <a:solidFill>
                  <a:srgbClr val="404040"/>
                </a:solidFill>
                <a:latin typeface="Zen Maru Gothic"/>
              </a:rPr>
              <a:t>Run the script to start the keylogging process.</a:t>
            </a:r>
          </a:p>
          <a:p>
            <a:pPr algn="l" marL="461486" indent="-230743" lvl="1">
              <a:lnSpc>
                <a:spcPts val="3029"/>
              </a:lnSpc>
              <a:buFont typeface="Arial"/>
              <a:buChar char="•"/>
            </a:pPr>
            <a:r>
              <a:rPr lang="en-US" sz="2550" spc="-20">
                <a:solidFill>
                  <a:srgbClr val="404040"/>
                </a:solidFill>
                <a:latin typeface="Zen Maru Gothic"/>
              </a:rPr>
              <a:t>Interact with the GUI to control the keylogger (start/stop).</a:t>
            </a:r>
          </a:p>
          <a:p>
            <a:pPr algn="l" marL="461486" indent="-230743" lvl="1">
              <a:lnSpc>
                <a:spcPts val="3029"/>
              </a:lnSpc>
            </a:pPr>
            <a:r>
              <a:rPr lang="en-US" sz="2550" spc="-20">
                <a:solidFill>
                  <a:srgbClr val="404040"/>
                </a:solidFill>
                <a:latin typeface="Zen Maru Gothic"/>
              </a:rPr>
              <a:t>Data Logging:</a:t>
            </a:r>
          </a:p>
          <a:p>
            <a:pPr algn="l" marL="461486" indent="-230743" lvl="1">
              <a:lnSpc>
                <a:spcPts val="3029"/>
              </a:lnSpc>
              <a:buFont typeface="Arial"/>
              <a:buChar char="•"/>
            </a:pPr>
            <a:r>
              <a:rPr lang="en-US" sz="2550" spc="-20">
                <a:solidFill>
                  <a:srgbClr val="404040"/>
                </a:solidFill>
                <a:latin typeface="Zen Maru Gothic"/>
              </a:rPr>
              <a:t>The captured keystrokes are logged to both a text file (key_log.txt) and a JSON file (key_log.json) for analysis and review.</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Result</a:t>
            </a:r>
          </a:p>
        </p:txBody>
      </p:sp>
      <p:sp>
        <p:nvSpPr>
          <p:cNvPr name="Freeform 10" id="10"/>
          <p:cNvSpPr/>
          <p:nvPr/>
        </p:nvSpPr>
        <p:spPr>
          <a:xfrm flipH="false" flipV="false" rot="0">
            <a:off x="1851658" y="2526030"/>
            <a:ext cx="7456540" cy="4697730"/>
          </a:xfrm>
          <a:custGeom>
            <a:avLst/>
            <a:gdLst/>
            <a:ahLst/>
            <a:cxnLst/>
            <a:rect r="r" b="b" t="t" l="l"/>
            <a:pathLst>
              <a:path h="4697730" w="7456540">
                <a:moveTo>
                  <a:pt x="0" y="0"/>
                </a:moveTo>
                <a:lnTo>
                  <a:pt x="7456541" y="0"/>
                </a:lnTo>
                <a:lnTo>
                  <a:pt x="7456541" y="4697730"/>
                </a:lnTo>
                <a:lnTo>
                  <a:pt x="0" y="4697730"/>
                </a:lnTo>
                <a:lnTo>
                  <a:pt x="0" y="0"/>
                </a:lnTo>
                <a:close/>
              </a:path>
            </a:pathLst>
          </a:custGeom>
          <a:blipFill>
            <a:blip r:embed="rId3"/>
            <a:stretch>
              <a:fillRect l="-32272" t="-29521" r="-29745" b="-15133"/>
            </a:stretch>
          </a:blipFill>
        </p:spPr>
      </p:sp>
      <p:sp>
        <p:nvSpPr>
          <p:cNvPr name="Freeform 11" id="11"/>
          <p:cNvSpPr/>
          <p:nvPr/>
        </p:nvSpPr>
        <p:spPr>
          <a:xfrm flipH="false" flipV="false" rot="0">
            <a:off x="9692640" y="2515330"/>
            <a:ext cx="7456540" cy="4708430"/>
          </a:xfrm>
          <a:custGeom>
            <a:avLst/>
            <a:gdLst/>
            <a:ahLst/>
            <a:cxnLst/>
            <a:rect r="r" b="b" t="t" l="l"/>
            <a:pathLst>
              <a:path h="4708430" w="7456540">
                <a:moveTo>
                  <a:pt x="0" y="0"/>
                </a:moveTo>
                <a:lnTo>
                  <a:pt x="7456540" y="0"/>
                </a:lnTo>
                <a:lnTo>
                  <a:pt x="7456540" y="4708430"/>
                </a:lnTo>
                <a:lnTo>
                  <a:pt x="0" y="4708430"/>
                </a:lnTo>
                <a:lnTo>
                  <a:pt x="0" y="0"/>
                </a:lnTo>
                <a:close/>
              </a:path>
            </a:pathLst>
          </a:custGeom>
          <a:blipFill>
            <a:blip r:embed="rId4"/>
            <a:stretch>
              <a:fillRect l="-35872" t="-35796" r="-60687" b="-3930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DAGBh4Ie0q4</dc:identifier>
  <dcterms:modified xsi:type="dcterms:W3CDTF">2011-08-01T06:04:30Z</dcterms:modified>
  <cp:revision>1</cp:revision>
  <dc:title>NM project.pptx</dc:title>
</cp:coreProperties>
</file>